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77" r:id="rId2"/>
    <p:sldId id="286" r:id="rId3"/>
    <p:sldId id="257" r:id="rId4"/>
    <p:sldId id="278" r:id="rId5"/>
    <p:sldId id="258" r:id="rId6"/>
    <p:sldId id="260" r:id="rId7"/>
    <p:sldId id="262" r:id="rId8"/>
    <p:sldId id="261" r:id="rId9"/>
    <p:sldId id="285" r:id="rId10"/>
    <p:sldId id="259" r:id="rId11"/>
    <p:sldId id="274" r:id="rId12"/>
    <p:sldId id="275" r:id="rId13"/>
    <p:sldId id="276" r:id="rId14"/>
    <p:sldId id="280" r:id="rId15"/>
    <p:sldId id="279" r:id="rId16"/>
    <p:sldId id="263" r:id="rId17"/>
    <p:sldId id="264" r:id="rId18"/>
    <p:sldId id="281" r:id="rId19"/>
    <p:sldId id="266" r:id="rId20"/>
    <p:sldId id="265" r:id="rId21"/>
    <p:sldId r:id="R73d3a7a883f149ec" id="287"/>
    <p:sldId id="267" r:id="rId22"/>
    <p:sldId r:id="Rda6e19d0ecf44b8a" id="288"/>
    <p:sldId id="282" r:id="rId23"/>
    <p:sldId r:id="R01b69256daea471a" id="289"/>
    <p:sldId id="268" r:id="rId24"/>
    <p:sldId r:id="Rde1187dd45814f8e" id="290"/>
    <p:sldId id="269" r:id="rId25"/>
    <p:sldId r:id="R9ab43f2f06584ce9" id="291"/>
    <p:sldId id="283" r:id="rId26"/>
    <p:sldId r:id="R0752d6299e114bf6" id="292"/>
    <p:sldId id="273" r:id="rId27"/>
    <p:sldId r:id="R4006e332b0db48d0" id="293"/>
    <p:sldId id="270" r:id="rId28"/>
    <p:sldId r:id="Rfe1a58bcb4b54c43" id="294"/>
    <p:sldId id="272" r:id="rId29"/>
    <p:sldId r:id="Ra71e820d79864c48" id="295"/>
    <p:sldId id="271" r:id="rId30"/>
    <p:sldId r:id="R88ce2650ac5849fb" id="296"/>
    <p:sldId r:id="R2e4c4246c36d4ac6" id="297"/>
    <p:sldId r:id="R1ed43d87fc7e463d" id="298"/>
    <p:sldId r:id="R912be40201244c50" id="299"/>
    <p:sldId r:id="R1b4f57c49fde4afa" id="300"/>
    <p:sldId r:id="R788452fc52d0448f" id="301"/>
    <p:sldId r:id="Radf718f6a8164d4e" id="302"/>
    <p:sldId r:id="R42ef435459aa4fcc" id="303"/>
    <p:sldId r:id="R5877c0e4399245d1" id="304"/>
    <p:sldId r:id="R719dfaafc29546b8" id="305"/>
    <p:sldId r:id="R3203907e133a4c09" id="306"/>
    <p:sldId r:id="R4e273f2356004214" id="307"/>
    <p:sldId r:id="R6cd966aa55434b77" id="308"/>
    <p:sldId r:id="Rf1514c6cbe254de1" id="309"/>
    <p:sldId r:id="R09c61f66b2a14a76" id="310"/>
    <p:sldId r:id="R1921c5e3b1db4c24" id="311"/>
    <p:sldId r:id="R9cae29459f3544c3" id="312"/>
    <p:sldId r:id="R023c5e8fd69745f6" id="313"/>
    <p:sldId r:id="R4c3de2de3a9646ad" id="314"/>
    <p:sldId r:id="R1cce9bee2a4f4041" id="315"/>
    <p:sldId r:id="R327ef6be4aed40d8" id="3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EC4A"/>
    <a:srgbClr val="000000"/>
    <a:srgbClr val="4A9857"/>
    <a:srgbClr val="13E745"/>
    <a:srgbClr val="E7FDEC"/>
    <a:srgbClr val="CCFFFF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theme" Target="theme/theme1.xml" Id="rId34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viewProps" Target="viewProps.xml" Id="rId33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presProps" Target="presProps.xml" Id="rId32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tableStyles" Target="tableStyles.xml" Id="rId35" /><Relationship Type="http://schemas.openxmlformats.org/officeDocument/2006/relationships/slide" Target="slides/slide31.xml" Id="R73d3a7a883f149ec" /><Relationship Type="http://schemas.openxmlformats.org/officeDocument/2006/relationships/slide" Target="slides/slide32.xml" Id="Rda6e19d0ecf44b8a" /><Relationship Type="http://schemas.openxmlformats.org/officeDocument/2006/relationships/slide" Target="slides/slide33.xml" Id="R01b69256daea471a" /><Relationship Type="http://schemas.openxmlformats.org/officeDocument/2006/relationships/slide" Target="slides/slide34.xml" Id="Rde1187dd45814f8e" /><Relationship Type="http://schemas.openxmlformats.org/officeDocument/2006/relationships/slide" Target="slides/slide35.xml" Id="R9ab43f2f06584ce9" /><Relationship Type="http://schemas.openxmlformats.org/officeDocument/2006/relationships/slide" Target="slides/slide36.xml" Id="R0752d6299e114bf6" /><Relationship Type="http://schemas.openxmlformats.org/officeDocument/2006/relationships/slide" Target="slides/slide37.xml" Id="R4006e332b0db48d0" /><Relationship Type="http://schemas.openxmlformats.org/officeDocument/2006/relationships/slide" Target="slides/slide38.xml" Id="Rfe1a58bcb4b54c43" /><Relationship Type="http://schemas.openxmlformats.org/officeDocument/2006/relationships/slide" Target="slides/slide39.xml" Id="Ra71e820d79864c48" /><Relationship Type="http://schemas.openxmlformats.org/officeDocument/2006/relationships/slide" Target="slides/slide40.xml" Id="R88ce2650ac5849fb" /><Relationship Type="http://schemas.openxmlformats.org/officeDocument/2006/relationships/slide" Target="slides/slide41.xml" Id="R2e4c4246c36d4ac6" /><Relationship Type="http://schemas.openxmlformats.org/officeDocument/2006/relationships/slide" Target="slides/slide42.xml" Id="R1ed43d87fc7e463d" /><Relationship Type="http://schemas.openxmlformats.org/officeDocument/2006/relationships/slide" Target="slides/slide43.xml" Id="R912be40201244c50" /><Relationship Type="http://schemas.openxmlformats.org/officeDocument/2006/relationships/slide" Target="slides/slide44.xml" Id="R1b4f57c49fde4afa" /><Relationship Type="http://schemas.openxmlformats.org/officeDocument/2006/relationships/slide" Target="slides/slide45.xml" Id="R788452fc52d0448f" /><Relationship Type="http://schemas.openxmlformats.org/officeDocument/2006/relationships/slide" Target="slides/slide46.xml" Id="Radf718f6a8164d4e" /><Relationship Type="http://schemas.openxmlformats.org/officeDocument/2006/relationships/slide" Target="slides/slide47.xml" Id="R42ef435459aa4fcc" /><Relationship Type="http://schemas.openxmlformats.org/officeDocument/2006/relationships/slide" Target="slides/slide48.xml" Id="R5877c0e4399245d1" /><Relationship Type="http://schemas.openxmlformats.org/officeDocument/2006/relationships/slide" Target="slides/slide49.xml" Id="R719dfaafc29546b8" /><Relationship Type="http://schemas.openxmlformats.org/officeDocument/2006/relationships/slide" Target="slides/slide50.xml" Id="R3203907e133a4c09" /><Relationship Type="http://schemas.openxmlformats.org/officeDocument/2006/relationships/slide" Target="slides/slide51.xml" Id="R4e273f2356004214" /><Relationship Type="http://schemas.openxmlformats.org/officeDocument/2006/relationships/slide" Target="slides/slide52.xml" Id="R6cd966aa55434b77" /><Relationship Type="http://schemas.openxmlformats.org/officeDocument/2006/relationships/slide" Target="slides/slide53.xml" Id="Rf1514c6cbe254de1" /><Relationship Type="http://schemas.openxmlformats.org/officeDocument/2006/relationships/slide" Target="slides/slide54.xml" Id="R09c61f66b2a14a76" /><Relationship Type="http://schemas.openxmlformats.org/officeDocument/2006/relationships/slide" Target="slides/slide55.xml" Id="R1921c5e3b1db4c24" /><Relationship Type="http://schemas.openxmlformats.org/officeDocument/2006/relationships/slide" Target="slides/slide56.xml" Id="R9cae29459f3544c3" /><Relationship Type="http://schemas.openxmlformats.org/officeDocument/2006/relationships/slide" Target="slides/slide57.xml" Id="R023c5e8fd69745f6" /><Relationship Type="http://schemas.openxmlformats.org/officeDocument/2006/relationships/slide" Target="slides/slide58.xml" Id="R4c3de2de3a9646ad" /><Relationship Type="http://schemas.openxmlformats.org/officeDocument/2006/relationships/slide" Target="slides/slide59.xml" Id="R1cce9bee2a4f4041" /><Relationship Type="http://schemas.openxmlformats.org/officeDocument/2006/relationships/slide" Target="slides/slide60.xml" Id="R327ef6be4aed40d8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78CF0DF-34CD-4078-859B-76A57E90B4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5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7E89496-C0CD-4473-BB0B-D503AC8684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9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8113" y="371475"/>
            <a:ext cx="2060575" cy="5797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71475"/>
            <a:ext cx="6030913" cy="5797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4A8E017-C326-4A3C-B9D8-D505D3A421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0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754D55C-3FCF-4014-976B-C8CCA4111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7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4B0FB1B-E631-4494-A7EC-1C4931247E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3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688" y="1141413"/>
            <a:ext cx="39243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141413"/>
            <a:ext cx="39243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FBA21C7-9DF3-469D-9E54-0C7E72BDE5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0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4C2A3DE-F797-4F79-B42C-930CE600E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7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F80EA77-CC0B-4AF6-A81B-24C86EAA2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2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8D8073A-C3C7-4CF7-AAA4-182E517DFE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CEA16C9-186A-4B0D-9F85-5F125F7988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29BEEF3-7D35-4982-8769-FBD812551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71475"/>
            <a:ext cx="7086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688" y="1141413"/>
            <a:ext cx="80010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543675"/>
            <a:ext cx="4267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838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Slide </a:t>
            </a:r>
            <a:fld id="{A2031C11-B49F-4FE2-B341-1661FDE7D1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svn.openqa.org/fisheye/viewrep/selenium-core/trun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.openqa.org/forum.jspa?forumID=2" TargetMode="External"/><Relationship Id="rId2" Type="http://schemas.openxmlformats.org/officeDocument/2006/relationships/hyperlink" Target="http://forums.openqa.org/forum.jspa?forumID=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rums.openqa.org/forum.jspa?forumID=1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elenium-core-dev-subscribe@openqa.org" TargetMode="External"/><Relationship Id="rId2" Type="http://schemas.openxmlformats.org/officeDocument/2006/relationships/hyperlink" Target="http://forums.openqa.org/forum.jspa?forumID=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image" Target="../media/image3.png" Id="rId2" /><Relationship Type="http://schemas.openxmlformats.org/officeDocument/2006/relationships/slideLayout" Target="../slideLayouts/slideLayout2.xml" Id="rId1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38.xml.rels>&#65279;<?xml version="1.0" encoding="utf-8"?><Relationships xmlns="http://schemas.openxmlformats.org/package/2006/relationships"><Relationship Type="http://schemas.openxmlformats.org/officeDocument/2006/relationships/image" Target="../media/image4.png" Id="rId2" /><Relationship Type="http://schemas.openxmlformats.org/officeDocument/2006/relationships/slideLayout" Target="../slideLayouts/slideLayout2.xml" Id="rId1" /></Relationships>
</file>

<file path=ppt/slides/_rels/slide39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../media/image5.gif" Id="rId2" /><Relationship Type="http://schemas.openxmlformats.org/officeDocument/2006/relationships/slideLayout" Target="../slideLayouts/slideLayout2.xml" Id="rId1" /></Relationships>
</file>

<file path=ppt/slides/_rels/slide42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43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44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45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46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47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48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49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51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52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53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54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55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56.xml.rels>&#65279;<?xml version="1.0" encoding="utf-8"?><Relationships xmlns="http://schemas.openxmlformats.org/package/2006/relationships"><Relationship Type="http://schemas.openxmlformats.org/officeDocument/2006/relationships/hyperlink" Target="http://svn.openqa.org/fisheye/viewrep/selenium-core/trunk" TargetMode="External" Id="rId2" /><Relationship Type="http://schemas.openxmlformats.org/officeDocument/2006/relationships/slideLayout" Target="../slideLayouts/slideLayout2.xml" Id="rId1" /></Relationships>
</file>

<file path=ppt/slides/_rels/slide57.xml.rels>&#65279;<?xml version="1.0" encoding="utf-8"?><Relationships xmlns="http://schemas.openxmlformats.org/package/2006/relationships"><Relationship Type="http://schemas.openxmlformats.org/officeDocument/2006/relationships/hyperlink" Target="http://forums.openqa.org/forum.jspa?forumID=2" TargetMode="External" Id="rId3" /><Relationship Type="http://schemas.openxmlformats.org/officeDocument/2006/relationships/hyperlink" Target="http://forums.openqa.org/forum.jspa?forumID=3" TargetMode="External" Id="rId2" /><Relationship Type="http://schemas.openxmlformats.org/officeDocument/2006/relationships/slideLayout" Target="../slideLayouts/slideLayout2.xml" Id="rId1" /><Relationship Type="http://schemas.openxmlformats.org/officeDocument/2006/relationships/hyperlink" Target="http://forums.openqa.org/forum.jspa?forumID=13" TargetMode="External" Id="rId4" /></Relationships>
</file>

<file path=ppt/slides/_rels/slide58.xml.rels>&#65279;<?xml version="1.0" encoding="utf-8"?><Relationships xmlns="http://schemas.openxmlformats.org/package/2006/relationships"><Relationship Type="http://schemas.openxmlformats.org/officeDocument/2006/relationships/hyperlink" Target="mailto:selenium-core-dev-subscribe@openqa.org" TargetMode="External" Id="rId3" /><Relationship Type="http://schemas.openxmlformats.org/officeDocument/2006/relationships/hyperlink" Target="http://forums.openqa.org/forum.jspa?forumID=4" TargetMode="External" Id="rId2" /><Relationship Type="http://schemas.openxmlformats.org/officeDocument/2006/relationships/slideLayout" Target="../slideLayouts/slideLayout2.xml" Id="rId1" /></Relationships>
</file>

<file path=ppt/slides/_rels/slide59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&#65279;<?xml version="1.0" encoding="utf-8"?><Relationships xmlns="http://schemas.openxmlformats.org/package/2006/relationships"><Relationship Type="http://schemas.openxmlformats.org/officeDocument/2006/relationships/image" Target="../media/image5.gif" Id="rId2" /><Relationship Type="http://schemas.openxmlformats.org/officeDocument/2006/relationships/slideLayout" Target="../slideLayouts/slideLayout2.xml" Id="rId1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8" name="Picture 4" descr="Cybag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086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Advantages of Selenium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066800"/>
            <a:ext cx="8001000" cy="5027613"/>
          </a:xfrm>
        </p:spPr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Open source, free software 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Easy Installation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Scripting Techniques :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Easy recording and playback of scripts  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Modular scripts</a:t>
            </a: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Compatibility :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Multiple operating systems (Windows, Linux, Mac)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 Allows cross browser testing (Record in FireFox, execute in IE)</a:t>
            </a:r>
          </a:p>
          <a:p>
            <a:pPr eaLnBrk="0" hangingPunct="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No dedicated machine required for test execution (user can work in parallel). </a:t>
            </a:r>
          </a:p>
          <a:p>
            <a:pPr eaLnBrk="0" hangingPunct="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Integration with third party tools.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/>
            </a:r>
          </a:p>
          <a:p>
            <a:pPr lvl="2" eaLnBrk="0" hangingPunct="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Example : RTH Test Case Management Tool.</a:t>
            </a: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304800"/>
            <a:ext cx="8229600" cy="13716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/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Selenese-The language of Selenium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Selenese consists of Actions, Accessors, Element Locators and Variables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Actions - C</a:t>
            </a: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ommands for the selenese language to perform a action on a web application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Script performs a particular action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Typically take element locator and possibly a value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Examples 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              1.Open- open a url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              2.Click-  click button, link, etc..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              3.Type- type text in text field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7086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Selenese-The language of Selenium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Accessors – Verification / Validation checkpoints for the tool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Data related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Take only element locators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Examples :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               1. store(locator,variable)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               2. verify(locator,pattern)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               3.eval- return value of JS expression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               4. bodyText-contents of HTML body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229600" cy="990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Selenese-The language of Selenium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Element Locators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These can be id, name,  identifier, link, etc..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Variables used in scripting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Information regarding Actions, Accessors can be found in class ‘Selenium Driver’ in installed directory</a:t>
            </a:r>
          </a:p>
          <a:p>
            <a:pPr lvl="1"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	For e.g. C:\Selenium\selenium-remote-control-0.9.0\ruby\doc\index.html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9550"/>
            <a:ext cx="6324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Sample Script</a:t>
            </a:r>
            <a:r>
              <a:rPr lang="en-US" sz="2000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0276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require "selenium"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require "test/unit"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/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def test_new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@selenium.open "/"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@selenium.type "q", "Hello"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@selenium.click "btnG"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@selenium.wait_for_page_to_load "30000"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begin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    assert @selenium.is_text_present("Hello is a new way to look at pictures with friends and family. 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 rescue Test::Unit::AssertionFailedError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    @verification_errors &lt;&lt; $!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end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temp = @selenium.get_text("//div[2]/div[1]")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end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end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5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5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5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5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55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55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001000" cy="50276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Automating Tests using Selenium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Software :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Selenium IDE, Mozilla FireFox for script recording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Selenium Server, Java for running scripts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 Configuration :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Set path variables 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Use –multiWindow option while starting server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Resource :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Users… should have basic scripting knowledge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Hardware… No specific requirement the basic configuration for a server – P4, 512 MB RAM is good enough.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7086600" cy="32385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Prerequisites and 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Test Bed Setup</a:t>
            </a:r>
            <a:br>
              <a:rPr lang="en-US">
                <a:solidFill>
                  <a:schemeClr val="accent2"/>
                </a:solidFill>
                <a:latin typeface="Times New Roman" pitchFamily="18" charset="0"/>
              </a:rPr>
            </a:b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0000"/>
                </a:solidFill>
              </a:rPr>
              <a:t/>
            </a: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In order to ensure the quality of scripts and reduce maintenance, it is best to have scripting techniques and best practices. Some of which are…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Comments and proper formatting in scripts 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Scripting considerations for integration with other tools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Documentation of basic data required for scripts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Documentation of new functions added for scripts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Follow fixed, logical scripting format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Include code to handle Selenium errors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Scripting according to application specific issues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438150"/>
            <a:ext cx="7086600" cy="323850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Scripting Techniques and Best Practices</a:t>
            </a:r>
            <a:br>
              <a:rPr lang="en-US" sz="2800">
                <a:solidFill>
                  <a:schemeClr val="accent2"/>
                </a:solidFill>
                <a:latin typeface="Times New Roman" pitchFamily="18" charset="0"/>
              </a:rPr>
            </a:br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514600"/>
            <a:ext cx="8001000" cy="50276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Known Issues &amp; Workarounds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762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Elements not found on page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Potential Causes : 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Can happen due to execution speed of Selenium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Elements do not load on page in time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Fix :</a:t>
            </a:r>
            <a:r>
              <a:rPr lang="en-US" sz="1600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Add code in scripts which waits for elements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 sz="16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Additional issues : 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Sometimes existing elements on a page are not detected 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Sometimes elements on a page have a same label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Solution : 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Obtain exact element label from source code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Label can be used in scripts for accuracy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/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37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37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37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37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rgbClr val="CC3300"/>
                </a:solidFill>
                <a:latin typeface="Times New Roman" pitchFamily="18" charset="0"/>
              </a:rPr>
              <a:t>Automation using Selenium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514600" y="3810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Authored &amp; Presented by : Chinmay Sathe &amp; Amit Prabhu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			        Cybage Software Pvt. Ltd.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10C63B"/>
                </a:solidFill>
                <a:latin typeface="Trebuchet MS" pitchFamily="34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1600">
              <a:solidFill>
                <a:srgbClr val="10C63B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8229600" cy="13716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  Steps : 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Window id required for automated operations in window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At times if  id is not obtained during recording, go to window and perform operations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Window id will be obtained after this action.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6200" y="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Handling of Popup windows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8229600" cy="13716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Option : 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-multiWindow option handles potential frame problems 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Causes :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At times required name of frame not obtained in recording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Fix  : 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Obtain frame label from source code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Also can be obtained from browser URL bar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76200" y="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Handling of Frames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743200"/>
            <a:ext cx="8001000" cy="50276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Benefits to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638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Automation Benefits 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>
              <a:solidFill>
                <a:srgbClr val="CC3300"/>
              </a:solidFill>
              <a:latin typeface="Arial" charset="0"/>
            </a:endParaRP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Usual benefits for automation e.g. Time saving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Time required for sanity reduced ( 12 man hours to 3 man hours, build frequency of 4-5 builds a month )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 For one of the projects, Sanity suite automated : 243 test cases</a:t>
            </a:r>
            <a:endParaRPr lang="en-US" sz="1800">
              <a:solidFill>
                <a:srgbClr val="CC33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Good Returns on Zero Investment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Increasing Productivity 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Cost saving as it is open-source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QA engineers get familiar with scripting languages like Ruby, Perl etc apart from manual testing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Caveat:   </a:t>
            </a: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Full automation and maintenance has not been evaluated and that can be a risk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  <a:p>
            <a:pPr lvl="4">
              <a:lnSpc>
                <a:spcPct val="80000"/>
              </a:lnSpc>
              <a:buClr>
                <a:srgbClr val="18EC4A"/>
              </a:buClr>
              <a:buFont typeface="Wingdings" pitchFamily="2" charset="2"/>
              <a:buChar char="Ø"/>
            </a:pP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 lvl="4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 sz="5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600">
                <a:solidFill>
                  <a:srgbClr val="CC3300"/>
                </a:solidFill>
                <a:latin typeface="Times New Roman" pitchFamily="18" charset="0"/>
              </a:rPr>
              <a:t> </a:t>
            </a:r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9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086600" cy="323850"/>
          </a:xfrm>
          <a:noFill/>
          <a:ln/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Benefits to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9550"/>
            <a:ext cx="7086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Drawbacks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</a:rPr>
              <a:t>Lack of exhaustive formal guidance material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</a:rPr>
              <a:t>Mozilla FireFox browser is required for script recording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</a:rPr>
              <a:t>Only works with web based applications</a:t>
            </a: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514600"/>
            <a:ext cx="8001000" cy="50276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Selenium Reference on the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086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Selenium Source Repository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View :   </a:t>
            </a:r>
            <a:r>
              <a:rPr lang="en-US" sz="2400">
                <a:solidFill>
                  <a:srgbClr val="CC3300"/>
                </a:solidFill>
                <a:latin typeface="Times New Roman" pitchFamily="18" charset="0"/>
                <a:hlinkClick r:id="rId2"/>
              </a:rPr>
              <a:t>http://svn.openqa.org/fisheye/viewrep/selenium-core/trunk</a:t>
            </a: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To check out Selenium Core: svn co https://svn.openqa.org/svn/selenium-core/trunk</a:t>
            </a:r>
            <a:r>
              <a:rPr lang="en-US" sz="1600">
                <a:solidFill>
                  <a:srgbClr val="000000"/>
                </a:solidFill>
              </a:rPr>
              <a:t> 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endParaRPr lang="en-US" sz="160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endParaRPr lang="en-US" sz="160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endParaRPr lang="en-US" sz="160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endParaRPr lang="en-US" sz="1600">
              <a:solidFill>
                <a:srgbClr val="000000"/>
              </a:solidFill>
            </a:endParaRPr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endParaRPr lang="en-US" sz="1600">
              <a:solidFill>
                <a:srgbClr val="000000"/>
              </a:solidFill>
            </a:endParaRPr>
          </a:p>
          <a:p>
            <a:pPr>
              <a:buClr>
                <a:srgbClr val="3399FF"/>
              </a:buClr>
              <a:buFont typeface="Wingdings" pitchFamily="2" charset="2"/>
              <a:buChar char="Ø"/>
            </a:pPr>
            <a:endParaRPr lang="en-US" sz="1600">
              <a:solidFill>
                <a:srgbClr val="000000"/>
              </a:solidFill>
            </a:endParaRPr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>
                <a:srgbClr val="3399FF"/>
              </a:buClr>
              <a:buFont typeface="Wingdings" pitchFamily="2" charset="2"/>
              <a:buChar char="Ø"/>
            </a:pP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086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Selenium User Forums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</a:rPr>
              <a:t>Selenium Core </a:t>
            </a:r>
            <a:r>
              <a:rPr lang="en-US" sz="2400">
                <a:solidFill>
                  <a:srgbClr val="CC3300"/>
                </a:solidFill>
                <a:hlinkClick r:id="rId2"/>
              </a:rPr>
              <a:t>http://forums.openqa.org/forum.jspa?forumID=3</a:t>
            </a:r>
            <a:r>
              <a:rPr lang="en-US" sz="2400">
                <a:solidFill>
                  <a:srgbClr val="CC3300"/>
                </a:solidFill>
              </a:rPr>
              <a:t> </a:t>
            </a:r>
          </a:p>
          <a:p>
            <a:pPr marL="609600" indent="-609600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</a:rPr>
              <a:t>Selenium IDE </a:t>
            </a:r>
            <a:r>
              <a:rPr lang="en-US" sz="2400">
                <a:solidFill>
                  <a:srgbClr val="CC3300"/>
                </a:solidFill>
                <a:hlinkClick r:id="rId3"/>
              </a:rPr>
              <a:t>http://forums.openqa.org/forum.jspa?forumID=2</a:t>
            </a:r>
            <a:endParaRPr lang="en-US" sz="2400">
              <a:solidFill>
                <a:srgbClr val="CC3300"/>
              </a:solidFill>
            </a:endParaRPr>
          </a:p>
          <a:p>
            <a:pPr marL="609600" indent="-609600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</a:rPr>
              <a:t>Selenium RC </a:t>
            </a:r>
            <a:r>
              <a:rPr lang="en-US" sz="2400">
                <a:solidFill>
                  <a:srgbClr val="CC3300"/>
                </a:solidFill>
                <a:hlinkClick r:id="rId4"/>
              </a:rPr>
              <a:t>http://forums.openqa.org/forum.jspa?forumID=13</a:t>
            </a:r>
            <a:endParaRPr lang="en-US" sz="2400">
              <a:solidFill>
                <a:srgbClr val="CC3300"/>
              </a:solidFill>
            </a:endParaRPr>
          </a:p>
          <a:p>
            <a:pPr marL="609600" indent="-609600">
              <a:buClr>
                <a:srgbClr val="3399FF"/>
              </a:buCl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086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Developer Forums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hlinkClick r:id="rId2"/>
              </a:rPr>
              <a:t>http://forums.openqa.org/forum.jspa?forumID=4</a:t>
            </a: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Post suggestions, feature requests, patches, etc..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Development mailing list : </a:t>
            </a:r>
            <a:r>
              <a:rPr lang="en-US" sz="2400">
                <a:solidFill>
                  <a:srgbClr val="CC3300"/>
                </a:solidFill>
                <a:latin typeface="Times New Roman" pitchFamily="18" charset="0"/>
                <a:hlinkClick r:id="rId3"/>
              </a:rPr>
              <a:t>selenium-core-dev-subscribe@openqa.org</a:t>
            </a: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Send emails in plain text format only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086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Selenium –How to Contribute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Ø"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QA/User Contribution : 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Submit bug reports , with patches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Helping out in forums</a:t>
            </a: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Development : 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Becoming a regular Selenium developer is on invite-only basis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457200"/>
            <a:ext cx="8229600" cy="1752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Agenda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114800"/>
          </a:xfrm>
        </p:spPr>
        <p:txBody>
          <a:bodyPr/>
          <a:lstStyle/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What is Selenium ?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Selenium Components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Advantages of Selenium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Selenese-The language of Selenium</a:t>
            </a:r>
            <a:endParaRPr lang="en-US" sz="1800">
              <a:solidFill>
                <a:srgbClr val="CC33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Automating Tests using Selenium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Prerequisites and Test Bed Setup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Scripting Techniques and Best Practices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Known Issues &amp; Workarounds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Benefits to Organization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Drawbacks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Selenium Reference on the Internet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Source Repository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Selenium User Forums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Selenium Developer Forums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Selenium-How to Contribute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None/>
            </a:pP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sz="2800"/>
          </a:p>
          <a:p>
            <a:pPr algn="ctr">
              <a:buFont typeface="Wingdings" pitchFamily="2" charset="2"/>
              <a:buNone/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Questions</a:t>
            </a: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Thank You !!!</a:t>
            </a:r>
          </a:p>
        </p:txBody>
      </p:sp>
      <p:pic>
        <p:nvPicPr>
          <p:cNvPr id="72708" name="Picture 4" descr="MMj025450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rgbClr val="CC3300"/>
                </a:solidFill>
                <a:latin typeface="Times New Roman" pitchFamily="18" charset="0"/>
              </a:rPr>
              <a:t>Automation using Selenium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514600" y="3810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Authored &amp; Presented by : Chinmay Sathe &amp; Amit Prabhu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			        Cybage Software Pvt. Ltd.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/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10C63B"/>
                </a:solidFill>
                <a:latin typeface="Trebuchet MS" pitchFamily="34" charset="0"/>
              </a:rPr>
              <a:t/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1600">
              <a:solidFill>
                <a:srgbClr val="10C63B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457200"/>
            <a:ext cx="8229600" cy="1752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Agenda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114800"/>
          </a:xfrm>
        </p:spPr>
        <p:txBody>
          <a:bodyPr/>
          <a:lstStyle/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What is Selenium ?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Selenium Components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Advantages of Selenium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Selenese-The language of Selenium</a:t>
            </a:r>
            <a:endParaRPr lang="en-US" sz="1800">
              <a:solidFill>
                <a:srgbClr val="CC33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Automating Tests using Selenium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Prerequisites and Test Bed Setup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Scripting Techniques and Best Practices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Known Issues &amp; Workarounds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Benefits to Organization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Drawbacks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Selenium Reference on the Internet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Source Repository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Selenium User Forums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Selenium Developer Forums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Char char="•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Selenium-How to Contribute</a:t>
            </a:r>
          </a:p>
          <a:p>
            <a:pPr lvl="3">
              <a:lnSpc>
                <a:spcPct val="80000"/>
              </a:lnSpc>
              <a:buClr>
                <a:srgbClr val="000000"/>
              </a:buClr>
              <a:buFontTx/>
              <a:buNone/>
            </a:pP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8001000" cy="50276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What is Selenium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3716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/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30388"/>
            <a:ext cx="8001000" cy="5027612"/>
          </a:xfrm>
        </p:spPr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Automation tool for web based applications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Used for functional regression testing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Uses JavaScript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Embeds test automation engine in your browser</a:t>
            </a: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76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Selenium</a:t>
            </a:r>
            <a:br>
              <a:rPr lang="en-US" sz="240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/>
            </a:r>
            <a:br>
              <a:rPr lang="en-US" sz="2400">
                <a:solidFill>
                  <a:srgbClr val="CC3300"/>
                </a:solidFill>
                <a:latin typeface="Times New Roman" pitchFamily="18" charset="0"/>
              </a:rPr>
            </a:b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914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Selenium Components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1.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/>
            </a: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Selenium Core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800">
              <a:solidFill>
                <a:srgbClr val="CC33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Core engine of Selenium</a:t>
            </a:r>
          </a:p>
          <a:p>
            <a:pPr marL="609600" indent="-609600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JavaScript/DHTML library</a:t>
            </a:r>
          </a:p>
          <a:p>
            <a:pPr marL="609600" indent="-609600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Other Selenium components such as IDE and RC build on it</a:t>
            </a:r>
          </a:p>
          <a:p>
            <a:pPr marL="609600" indent="-609600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Supports a variety of platforms</a:t>
            </a:r>
          </a:p>
          <a:p>
            <a:pPr marL="1371600" lvl="2" indent="-457200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Windows: Internet Explorer 6.0 and 7.0 , FireFox 0.8 to 2.0 </a:t>
            </a:r>
          </a:p>
          <a:p>
            <a:pPr marL="1371600" lvl="2" indent="-457200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 Mac OS X: Safari 2.0.4+,  FireFox 0.8 to 2.0 , Camino 1.0a1 </a:t>
            </a:r>
          </a:p>
          <a:p>
            <a:pPr marL="1371600" lvl="2" indent="-457200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 Linux: FireFox 0.8 to 2.0 Konqueror </a:t>
            </a:r>
          </a:p>
          <a:p>
            <a:pPr marL="1752600" lvl="3" indent="-381000">
              <a:lnSpc>
                <a:spcPct val="80000"/>
              </a:lnSpc>
              <a:buClr>
                <a:srgbClr val="18EC4A"/>
              </a:buCl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 marL="1752600" lvl="3" indent="-381000"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304800"/>
            <a:ext cx="8229600" cy="1371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Selenium Components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/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2. Selenium IDE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Integrated development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	environment for Selenium tests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Enables you to record a browser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	session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Implemented as a Mozilla FireFox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	extension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Allows you to record, edit, and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	debug tests.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8677" name="Picture 5" descr="selenium-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8100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304800"/>
            <a:ext cx="8229600" cy="1371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Selenium Components..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3. Selenium Remote Control (RC)</a:t>
            </a:r>
          </a:p>
          <a:p>
            <a:pP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Provides Selenium Server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Start/Stop/Control supported browsers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Script web application UI tests 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Works with any HTTP website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Uses any JavaScript enabled browser</a:t>
            </a:r>
          </a:p>
          <a:p>
            <a:pP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086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How Selenium RC Works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086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Advantages of Selenium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066800"/>
            <a:ext cx="8001000" cy="5027613"/>
          </a:xfrm>
        </p:spPr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Open source, free software 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Easy Installation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Scripting Techniques :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Easy recording and playback of scripts  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Modular scripts</a:t>
            </a: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Compatibility :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/>
            </a: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Multiple operating systems (Windows, Linux, Mac)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 Allows cross browser testing (Record in FireFox, execute in IE)</a:t>
            </a:r>
          </a:p>
          <a:p>
            <a:pPr eaLnBrk="0" hangingPunct="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No dedicated machine required for test execution (user can work in parallel). </a:t>
            </a:r>
          </a:p>
          <a:p>
            <a:pPr eaLnBrk="0" hangingPunct="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Integration with third party tools.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/>
            </a:r>
          </a:p>
          <a:p>
            <a:pPr lvl="2" eaLnBrk="0" hangingPunct="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Example : RTH Test Case Management Tool.</a:t>
            </a: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8001000" cy="50276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What is Selenium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304800"/>
            <a:ext cx="8229600" cy="13716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/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Selenese-The language of Selenium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Selenese consists of Actions, Accessors, Element Locators and Variables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Actions - C</a:t>
            </a: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ommands for the selenese language to perform a action on a web application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Script performs a particular action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Typically take element locator and possibly a value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Examples 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              1.Open- open a url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              2.Click-  click button, link, etc..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              3.Type- type text in text field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sz="2800"/>
          </a:p>
          <a:p>
            <a:pPr algn="ctr">
              <a:buFont typeface="Wingdings" pitchFamily="2" charset="2"/>
              <a:buNone/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Questions</a:t>
            </a: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Thank You !!!</a:t>
            </a:r>
          </a:p>
        </p:txBody>
      </p:sp>
      <p:pic>
        <p:nvPicPr>
          <p:cNvPr id="72708" name="Picture 4" descr="MMj025450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7086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Selenese-The language of Selenium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Accessors – Verification / Validation checkpoints for the tool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Data related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Take only element locators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Examples :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               1. store(locator,variable)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               2. verify(locator,pattern)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               3.eval- return value of JS expression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               4. bodyText-contents of HTML body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229600" cy="990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Selenese-The language of Selenium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Element Locators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These can be id, name,  identifier, link, etc..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Variables used in scripting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Information regarding Actions, Accessors can be found in class ‘Selenium Driver’ in installed directory</a:t>
            </a:r>
          </a:p>
          <a:p>
            <a:pPr lvl="1"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	For e.g. C:\Selenium\selenium-remote-control-0.9.0\ruby\doc\index.html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9550"/>
            <a:ext cx="6324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Sample Script</a:t>
            </a:r>
            <a:r>
              <a:rPr lang="en-US" sz="2000"/>
              <a:t/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0276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require "selenium"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require "test/unit"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/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def test_new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@selenium.open "/"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@selenium.type "q", "Hello"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@selenium.click "btnG"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@selenium.wait_for_page_to_load "30000"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begin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    assert @selenium.is_text_present("Hello is a new way to look at pictures with friends and family. 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 rescue Test::Unit::AssertionFailedError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    @verification_errors &lt;&lt; $!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end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temp = @selenium.get_text("//div[2]/div[1]")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end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end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5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5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5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5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55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55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001000" cy="50276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Automating Tests using Selenium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Software :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Selenium IDE, Mozilla FireFox for script recording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Selenium Server, Java for running scripts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 Configuration :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Set path variables 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Use –multiWindow option while starting server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Resource :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Users… should have basic scripting knowledge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Hardware… No specific requirement the basic configuration for a server – P4, 512 MB RAM is good enough.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7086600" cy="32385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Prerequisites and 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Test Bed Setup</a:t>
            </a:r>
            <a:br>
              <a:rPr lang="en-US">
                <a:solidFill>
                  <a:schemeClr val="accent2"/>
                </a:solidFill>
                <a:latin typeface="Times New Roman" pitchFamily="18" charset="0"/>
              </a:rPr>
            </a:b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solidFill>
                  <a:srgbClr val="000000"/>
                </a:solidFill>
              </a:rPr>
              <a:t/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0000"/>
                </a:solidFill>
              </a:rPr>
              <a:t/>
            </a: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In order to ensure the quality of scripts and reduce maintenance, it is best to have scripting techniques and best practices. Some of which are…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Comments and proper formatting in scripts 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Scripting considerations for integration with other tools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Documentation of basic data required for scripts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Documentation of new functions added for scripts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Follow fixed, logical scripting format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Include code to handle Selenium errors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Scripting according to application specific issues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438150"/>
            <a:ext cx="7086600" cy="323850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Scripting Techniques and Best Practices</a:t>
            </a:r>
            <a:br>
              <a:rPr lang="en-US" sz="2800">
                <a:solidFill>
                  <a:schemeClr val="accent2"/>
                </a:solidFill>
                <a:latin typeface="Times New Roman" pitchFamily="18" charset="0"/>
              </a:rPr>
            </a:br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514600"/>
            <a:ext cx="8001000" cy="50276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Known Issues &amp; Workarounds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762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Elements not found on page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Potential Causes : 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Can happen due to execution speed of Selenium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Elements do not load on page in time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Fix :</a:t>
            </a:r>
            <a:r>
              <a:rPr lang="en-US" sz="1600">
                <a:solidFill>
                  <a:srgbClr val="CC3300"/>
                </a:solidFill>
                <a:latin typeface="Times New Roman" pitchFamily="18" charset="0"/>
              </a:rPr>
              <a:t/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Add code in scripts which waits for elements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 sz="16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Additional issues : 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Sometimes existing elements on a page are not detected 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Sometimes elements on a page have a same label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Solution : 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Obtain exact element label from source code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Label can be used in scripts for accuracy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/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37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37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37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37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3716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30388"/>
            <a:ext cx="8001000" cy="5027612"/>
          </a:xfrm>
        </p:spPr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Automation tool for web based applications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Used for functional regression testing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Uses JavaScript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Embeds test automation engine in your browser</a:t>
            </a: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76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Selenium</a:t>
            </a:r>
            <a:br>
              <a:rPr lang="en-US" sz="240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/>
            </a:r>
            <a:br>
              <a:rPr lang="en-US" sz="2400">
                <a:solidFill>
                  <a:srgbClr val="CC3300"/>
                </a:solidFill>
                <a:latin typeface="Times New Roman" pitchFamily="18" charset="0"/>
              </a:rPr>
            </a:b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8229600" cy="13716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/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/>
            </a: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  Steps : 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Window id required for automated operations in window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At times if  id is not obtained during recording, go to window and perform operations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Window id will be obtained after this action.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6200" y="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Handling of Popup windows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8229600" cy="13716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/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Option : 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-multiWindow option handles potential frame problems 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Causes :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At times required name of frame not obtained in recording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Fix  : 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Obtain frame label from source code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Also can be obtained from browser URL bar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76200" y="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Handling of Frames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743200"/>
            <a:ext cx="8001000" cy="50276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Benefits to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638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400">
                <a:solidFill>
                  <a:srgbClr val="000000"/>
                </a:solidFill>
                <a:latin typeface="Arial" charset="0"/>
              </a:rPr>
              <a:t/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Automation Benefits 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>
              <a:solidFill>
                <a:srgbClr val="CC3300"/>
              </a:solidFill>
              <a:latin typeface="Arial" charset="0"/>
            </a:endParaRP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Usual benefits for automation e.g. Time saving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/>
            </a: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Time required for sanity reduced ( 12 man hours to 3 man hours, build frequency of 4-5 builds a month )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 For one of the projects, Sanity suite automated : 243 test cases</a:t>
            </a:r>
            <a:endParaRPr lang="en-US" sz="1800">
              <a:solidFill>
                <a:srgbClr val="CC33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Good Returns on Zero Investment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Increasing Productivity 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Cost saving as it is open-source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QA engineers get familiar with scripting languages like Ruby, Perl etc apart from manual testing</a:t>
            </a:r>
          </a:p>
          <a:p>
            <a:pPr lvl="2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Caveat:   </a:t>
            </a: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</a:rPr>
              <a:t>Full automation and maintenance has not been evaluated and that can be a risk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  <a:p>
            <a:pPr lvl="4">
              <a:lnSpc>
                <a:spcPct val="80000"/>
              </a:lnSpc>
              <a:buClr>
                <a:srgbClr val="18EC4A"/>
              </a:buClr>
              <a:buFont typeface="Wingdings" pitchFamily="2" charset="2"/>
              <a:buChar char="Ø"/>
            </a:pP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 lvl="4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 sz="5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600">
                <a:solidFill>
                  <a:srgbClr val="CC3300"/>
                </a:solidFill>
                <a:latin typeface="Times New Roman" pitchFamily="18" charset="0"/>
              </a:rPr>
              <a:t/>
            </a:r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9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086600" cy="323850"/>
          </a:xfrm>
          <a:noFill/>
          <a:ln/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Benefits to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9550"/>
            <a:ext cx="7086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Drawbacks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</a:rPr>
              <a:t>Lack of exhaustive formal guidance material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</a:rPr>
              <a:t>Mozilla FireFox browser is required for script recording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</a:rPr>
              <a:t>Only works with web based applications</a:t>
            </a: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514600"/>
            <a:ext cx="8001000" cy="50276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Selenium Reference on the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086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Selenium Source Repository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View :   </a:t>
            </a:r>
            <a:r>
              <a:rPr lang="en-US" sz="2400">
                <a:solidFill>
                  <a:srgbClr val="CC3300"/>
                </a:solidFill>
                <a:latin typeface="Times New Roman" pitchFamily="18" charset="0"/>
                <a:hlinkClick r:id="rId2"/>
              </a:rPr>
              <a:t>http://svn.openqa.org/fisheye/viewrep/selenium-core/trunk</a:t>
            </a: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To check out Selenium Core: svn co https://svn.openqa.org/svn/selenium-core/trunk</a:t>
            </a:r>
            <a:r>
              <a:rPr lang="en-US" sz="1600">
                <a:solidFill>
                  <a:srgbClr val="000000"/>
                </a:solidFill>
              </a:rPr>
              <a:t/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endParaRPr lang="en-US" sz="160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endParaRPr lang="en-US" sz="160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endParaRPr lang="en-US" sz="160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endParaRPr lang="en-US" sz="1600">
              <a:solidFill>
                <a:srgbClr val="000000"/>
              </a:solidFill>
            </a:endParaRPr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endParaRPr lang="en-US" sz="1600">
              <a:solidFill>
                <a:srgbClr val="000000"/>
              </a:solidFill>
            </a:endParaRPr>
          </a:p>
          <a:p>
            <a:pPr>
              <a:buClr>
                <a:srgbClr val="3399FF"/>
              </a:buClr>
              <a:buFont typeface="Wingdings" pitchFamily="2" charset="2"/>
              <a:buChar char="Ø"/>
            </a:pPr>
            <a:endParaRPr lang="en-US" sz="1600">
              <a:solidFill>
                <a:srgbClr val="000000"/>
              </a:solidFill>
            </a:endParaRPr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>
                <a:srgbClr val="3399FF"/>
              </a:buClr>
              <a:buFont typeface="Wingdings" pitchFamily="2" charset="2"/>
              <a:buChar char="Ø"/>
            </a:pP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086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Selenium User Forums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</a:rPr>
              <a:t>Selenium Core </a:t>
            </a:r>
            <a:r>
              <a:rPr lang="en-US" sz="2400">
                <a:solidFill>
                  <a:srgbClr val="CC3300"/>
                </a:solidFill>
                <a:hlinkClick r:id="rId2"/>
              </a:rPr>
              <a:t>http://forums.openqa.org/forum.jspa?forumID=3</a:t>
            </a:r>
            <a:r>
              <a:rPr lang="en-US" sz="2400">
                <a:solidFill>
                  <a:srgbClr val="CC3300"/>
                </a:solidFill>
              </a:rPr>
              <a:t/>
            </a:r>
          </a:p>
          <a:p>
            <a:pPr marL="609600" indent="-609600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</a:rPr>
              <a:t>Selenium IDE </a:t>
            </a:r>
            <a:r>
              <a:rPr lang="en-US" sz="2400">
                <a:solidFill>
                  <a:srgbClr val="CC3300"/>
                </a:solidFill>
                <a:hlinkClick r:id="rId3"/>
              </a:rPr>
              <a:t>http://forums.openqa.org/forum.jspa?forumID=2</a:t>
            </a:r>
            <a:endParaRPr lang="en-US" sz="2400">
              <a:solidFill>
                <a:srgbClr val="CC3300"/>
              </a:solidFill>
            </a:endParaRPr>
          </a:p>
          <a:p>
            <a:pPr marL="609600" indent="-609600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</a:rPr>
              <a:t>Selenium RC </a:t>
            </a:r>
            <a:r>
              <a:rPr lang="en-US" sz="2400">
                <a:solidFill>
                  <a:srgbClr val="CC3300"/>
                </a:solidFill>
                <a:hlinkClick r:id="rId4"/>
              </a:rPr>
              <a:t>http://forums.openqa.org/forum.jspa?forumID=13</a:t>
            </a:r>
            <a:endParaRPr lang="en-US" sz="2400">
              <a:solidFill>
                <a:srgbClr val="CC3300"/>
              </a:solidFill>
            </a:endParaRPr>
          </a:p>
          <a:p>
            <a:pPr marL="609600" indent="-609600">
              <a:buClr>
                <a:srgbClr val="3399FF"/>
              </a:buCl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086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Developer Forums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hlinkClick r:id="rId2"/>
              </a:rPr>
              <a:t>http://forums.openqa.org/forum.jspa?forumID=4</a:t>
            </a: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Post suggestions, feature requests, patches, etc..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Development mailing list : </a:t>
            </a:r>
            <a:r>
              <a:rPr lang="en-US" sz="2400">
                <a:solidFill>
                  <a:srgbClr val="CC3300"/>
                </a:solidFill>
                <a:latin typeface="Times New Roman" pitchFamily="18" charset="0"/>
                <a:hlinkClick r:id="rId3"/>
              </a:rPr>
              <a:t>selenium-core-dev-subscribe@openqa.org</a:t>
            </a: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Send emails in plain text format only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086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Selenium –How to Contribute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Ø"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QA/User Contribution : 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Submit bug reports , with patches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Helping out in forums</a:t>
            </a: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Development : 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Becoming a regular Selenium developer is on invite-only basis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914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Selenium Components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1.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Selenium Core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800">
              <a:solidFill>
                <a:srgbClr val="CC33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Core engine of Selenium</a:t>
            </a:r>
          </a:p>
          <a:p>
            <a:pPr marL="609600" indent="-609600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JavaScript/DHTML library</a:t>
            </a:r>
          </a:p>
          <a:p>
            <a:pPr marL="609600" indent="-609600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Other Selenium components such as IDE and RC build on it</a:t>
            </a:r>
          </a:p>
          <a:p>
            <a:pPr marL="609600" indent="-609600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Supports a variety of platforms</a:t>
            </a:r>
          </a:p>
          <a:p>
            <a:pPr marL="1371600" lvl="2" indent="-457200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Windows: Internet Explorer 6.0 and 7.0 , FireFox 0.8 to 2.0 </a:t>
            </a:r>
          </a:p>
          <a:p>
            <a:pPr marL="1371600" lvl="2" indent="-457200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 Mac OS X: Safari 2.0.4+,  FireFox 0.8 to 2.0 , Camino 1.0a1 </a:t>
            </a:r>
          </a:p>
          <a:p>
            <a:pPr marL="1371600" lvl="2" indent="-457200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 Linux: FireFox 0.8 to 2.0 Konqueror </a:t>
            </a:r>
          </a:p>
          <a:p>
            <a:pPr marL="1752600" lvl="3" indent="-381000">
              <a:lnSpc>
                <a:spcPct val="80000"/>
              </a:lnSpc>
              <a:buClr>
                <a:srgbClr val="18EC4A"/>
              </a:buCl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 marL="1752600" lvl="3" indent="-381000"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sz="2800"/>
          </a:p>
          <a:p>
            <a:pPr algn="ctr">
              <a:buFont typeface="Wingdings" pitchFamily="2" charset="2"/>
              <a:buNone/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Questions</a:t>
            </a: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Thank You !!!</a:t>
            </a:r>
          </a:p>
        </p:txBody>
      </p:sp>
      <p:pic>
        <p:nvPicPr>
          <p:cNvPr id="72708" name="Picture 4" descr="MMj025450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304800"/>
            <a:ext cx="8229600" cy="1371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Selenium Components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2. Selenium IDE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Integrated development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	environment for Selenium tests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Enables you to record a browser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	session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Implemented as a Mozilla FireFox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	extension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Allows you to record, edit, and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	debug tests.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8677" name="Picture 5" descr="selenium-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8100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304800"/>
            <a:ext cx="8229600" cy="1371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Selenium Components..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3. Selenium Remote Control (RC)</a:t>
            </a:r>
          </a:p>
          <a:p>
            <a:pP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Provides Selenium Server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Start/Stop/Control supported browsers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Script web application UI tests 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Works with any HTTP website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Uses any JavaScript enabled browser</a:t>
            </a:r>
          </a:p>
          <a:p>
            <a:pPr>
              <a:buFont typeface="Wingdings" pitchFamily="2" charset="2"/>
              <a:buNone/>
            </a:pPr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086600" cy="323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How Selenium RC Works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bage Inner">
  <a:themeElements>
    <a:clrScheme name="Cybage I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ybage Inn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ybage I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bage I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bage I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bage I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bage I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bage I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bage I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bage I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bage I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bage I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bage I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bage I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</Template>
  <TotalTime>615</TotalTime>
  <Words>1047</Words>
  <Application>Microsoft Office PowerPoint</Application>
  <PresentationFormat>On-screen Show (4:3)</PresentationFormat>
  <Paragraphs>256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Trebuchet MS</vt:lpstr>
      <vt:lpstr>Wingdings</vt:lpstr>
      <vt:lpstr>Times New Roman</vt:lpstr>
      <vt:lpstr>Cybage Inner</vt:lpstr>
      <vt:lpstr>         </vt:lpstr>
      <vt:lpstr>PowerPoint Presentation</vt:lpstr>
      <vt:lpstr>Agenda</vt:lpstr>
      <vt:lpstr>PowerPoint Presentation</vt:lpstr>
      <vt:lpstr> </vt:lpstr>
      <vt:lpstr>Selenium Components</vt:lpstr>
      <vt:lpstr>Selenium Components </vt:lpstr>
      <vt:lpstr>Selenium Components..</vt:lpstr>
      <vt:lpstr>How Selenium RC Works</vt:lpstr>
      <vt:lpstr>Advantages of Selenium</vt:lpstr>
      <vt:lpstr>  Selenese-The language of Selenium</vt:lpstr>
      <vt:lpstr>Selenese-The language of Selenium</vt:lpstr>
      <vt:lpstr>Selenese-The language of Selenium</vt:lpstr>
      <vt:lpstr>Sample Script </vt:lpstr>
      <vt:lpstr>PowerPoint Presentation</vt:lpstr>
      <vt:lpstr>Prerequisites and Test Bed Setup </vt:lpstr>
      <vt:lpstr>Scripting Techniques and Best Practices </vt:lpstr>
      <vt:lpstr>PowerPoint Presentation</vt:lpstr>
      <vt:lpstr>Elements not found on page</vt:lpstr>
      <vt:lpstr> </vt:lpstr>
      <vt:lpstr> </vt:lpstr>
      <vt:lpstr>PowerPoint Presentation</vt:lpstr>
      <vt:lpstr>Benefits to Organization</vt:lpstr>
      <vt:lpstr>Drawbacks</vt:lpstr>
      <vt:lpstr>PowerPoint Presentation</vt:lpstr>
      <vt:lpstr>Selenium Source Repository</vt:lpstr>
      <vt:lpstr>Selenium User Forums</vt:lpstr>
      <vt:lpstr>Developer Forums</vt:lpstr>
      <vt:lpstr>Selenium –How to Contribute</vt:lpstr>
      <vt:lpstr>PowerPoint Presentation</vt:lpstr>
    </vt:vector>
  </TitlesOfParts>
  <Company>Cybage Software Private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Automation using Selenium</dc:title>
  <dc:creator>chinmays</dc:creator>
  <cp:lastModifiedBy>Admin</cp:lastModifiedBy>
  <cp:revision>528</cp:revision>
  <dcterms:created xsi:type="dcterms:W3CDTF">2007-04-23T12:12:40Z</dcterms:created>
  <dcterms:modified xsi:type="dcterms:W3CDTF">2022-12-08T07:00:56Z</dcterms:modified>
</cp:coreProperties>
</file>